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4" r:id="rId2"/>
    <p:sldId id="268" r:id="rId3"/>
    <p:sldId id="257" r:id="rId4"/>
    <p:sldId id="259" r:id="rId5"/>
    <p:sldId id="261" r:id="rId6"/>
    <p:sldId id="262" r:id="rId7"/>
    <p:sldId id="264" r:id="rId8"/>
    <p:sldId id="265" r:id="rId9"/>
    <p:sldId id="266" r:id="rId10"/>
    <p:sldId id="276" r:id="rId11"/>
    <p:sldId id="275" r:id="rId12"/>
    <p:sldId id="273"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233" autoAdjust="0"/>
  </p:normalViewPr>
  <p:slideViewPr>
    <p:cSldViewPr snapToGrid="0">
      <p:cViewPr varScale="1">
        <p:scale>
          <a:sx n="66" d="100"/>
          <a:sy n="66" d="100"/>
        </p:scale>
        <p:origin x="133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F1489-6311-47C5-94BA-137B7B40A181}" type="datetimeFigureOut">
              <a:rPr lang="nl-NL" smtClean="0"/>
              <a:t>13-6-2020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CBB6EF-E101-4B70-BF1B-199CE6F00F14}" type="slidenum">
              <a:rPr lang="nl-NL" smtClean="0"/>
              <a:t>‹nr.›</a:t>
            </a:fld>
            <a:endParaRPr lang="nl-NL"/>
          </a:p>
        </p:txBody>
      </p:sp>
    </p:spTree>
    <p:extLst>
      <p:ext uri="{BB962C8B-B14F-4D97-AF65-F5344CB8AC3E}">
        <p14:creationId xmlns:p14="http://schemas.microsoft.com/office/powerpoint/2010/main" val="170785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2</a:t>
            </a:fld>
            <a:endParaRPr lang="nl-NL"/>
          </a:p>
        </p:txBody>
      </p:sp>
    </p:spTree>
    <p:extLst>
      <p:ext uri="{BB962C8B-B14F-4D97-AF65-F5344CB8AC3E}">
        <p14:creationId xmlns:p14="http://schemas.microsoft.com/office/powerpoint/2010/main" val="107402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3</a:t>
            </a:fld>
            <a:endParaRPr lang="nl-NL"/>
          </a:p>
        </p:txBody>
      </p:sp>
    </p:spTree>
    <p:extLst>
      <p:ext uri="{BB962C8B-B14F-4D97-AF65-F5344CB8AC3E}">
        <p14:creationId xmlns:p14="http://schemas.microsoft.com/office/powerpoint/2010/main" val="319904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5</a:t>
            </a:fld>
            <a:endParaRPr lang="nl-NL"/>
          </a:p>
        </p:txBody>
      </p:sp>
    </p:spTree>
    <p:extLst>
      <p:ext uri="{BB962C8B-B14F-4D97-AF65-F5344CB8AC3E}">
        <p14:creationId xmlns:p14="http://schemas.microsoft.com/office/powerpoint/2010/main" val="213571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6</a:t>
            </a:fld>
            <a:endParaRPr lang="nl-NL"/>
          </a:p>
        </p:txBody>
      </p:sp>
    </p:spTree>
    <p:extLst>
      <p:ext uri="{BB962C8B-B14F-4D97-AF65-F5344CB8AC3E}">
        <p14:creationId xmlns:p14="http://schemas.microsoft.com/office/powerpoint/2010/main" val="89012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ctr"/>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7</a:t>
            </a:fld>
            <a:endParaRPr lang="nl-NL"/>
          </a:p>
        </p:txBody>
      </p:sp>
    </p:spTree>
    <p:extLst>
      <p:ext uri="{BB962C8B-B14F-4D97-AF65-F5344CB8AC3E}">
        <p14:creationId xmlns:p14="http://schemas.microsoft.com/office/powerpoint/2010/main" val="205619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8</a:t>
            </a:fld>
            <a:endParaRPr lang="nl-NL"/>
          </a:p>
        </p:txBody>
      </p:sp>
    </p:spTree>
    <p:extLst>
      <p:ext uri="{BB962C8B-B14F-4D97-AF65-F5344CB8AC3E}">
        <p14:creationId xmlns:p14="http://schemas.microsoft.com/office/powerpoint/2010/main" val="3564910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9</a:t>
            </a:fld>
            <a:endParaRPr lang="nl-NL"/>
          </a:p>
        </p:txBody>
      </p:sp>
    </p:spTree>
    <p:extLst>
      <p:ext uri="{BB962C8B-B14F-4D97-AF65-F5344CB8AC3E}">
        <p14:creationId xmlns:p14="http://schemas.microsoft.com/office/powerpoint/2010/main" val="322771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ECBB6EF-E101-4B70-BF1B-199CE6F00F14}" type="slidenum">
              <a:rPr lang="nl-NL" smtClean="0"/>
              <a:t>11</a:t>
            </a:fld>
            <a:endParaRPr lang="nl-NL"/>
          </a:p>
        </p:txBody>
      </p:sp>
    </p:spTree>
    <p:extLst>
      <p:ext uri="{BB962C8B-B14F-4D97-AF65-F5344CB8AC3E}">
        <p14:creationId xmlns:p14="http://schemas.microsoft.com/office/powerpoint/2010/main" val="323477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471CB-2689-431E-B6A0-8F26EC6920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C370A14-D96A-44D8-B3F9-49FAE9F16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50EE12-2E1A-4101-8FC0-E4DF4F4F9728}"/>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5" name="Tijdelijke aanduiding voor voettekst 4">
            <a:extLst>
              <a:ext uri="{FF2B5EF4-FFF2-40B4-BE49-F238E27FC236}">
                <a16:creationId xmlns:a16="http://schemas.microsoft.com/office/drawing/2014/main" id="{32AD51D8-AB25-4702-A8F0-59F1891D9F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E6293A3-3DE6-4D47-B705-31AF2401C52B}"/>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89585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17A18-A8A6-4FA6-9FD4-6CB46956790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C958CAF-207F-41CE-8B26-39B48E843D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FB0D31-219A-4BE7-83C3-4242175D91EC}"/>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5" name="Tijdelijke aanduiding voor voettekst 4">
            <a:extLst>
              <a:ext uri="{FF2B5EF4-FFF2-40B4-BE49-F238E27FC236}">
                <a16:creationId xmlns:a16="http://schemas.microsoft.com/office/drawing/2014/main" id="{73FAB165-C6E8-4FBE-A948-3709D45079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1D342F-1DEF-4C6B-BF83-B28A470A89F6}"/>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3089444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9F379C2-26E7-407D-B446-0067FF1762D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9A5A116-E357-492F-9104-3E4492139CB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F4373C4-F54F-4F9A-9163-F0C45432BE0F}"/>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5" name="Tijdelijke aanduiding voor voettekst 4">
            <a:extLst>
              <a:ext uri="{FF2B5EF4-FFF2-40B4-BE49-F238E27FC236}">
                <a16:creationId xmlns:a16="http://schemas.microsoft.com/office/drawing/2014/main" id="{B2678F47-E2E1-4BAF-8881-576EFD9C8FC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03A879-3268-4533-B0BF-A444BA6F0E74}"/>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76011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40FBB-F062-4FA7-9F95-5FF3B4EA4CF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6D70AC1-A8BC-4947-92A4-B678774D0FB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FA8A8F-D0B1-4DB9-AF56-237F9AE7C43E}"/>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5" name="Tijdelijke aanduiding voor voettekst 4">
            <a:extLst>
              <a:ext uri="{FF2B5EF4-FFF2-40B4-BE49-F238E27FC236}">
                <a16:creationId xmlns:a16="http://schemas.microsoft.com/office/drawing/2014/main" id="{4C6FECA8-ECCF-436A-8227-AAFDFA9C106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ADFD10A-7D73-4B8C-A8C3-595B8DFB1C06}"/>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83313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E5532-BE73-436B-A909-7B4983DFDE3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6A3C95D-4CE7-4C70-8EB2-4325C5FCA9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8DB81C5-4F5B-47C6-9394-168FC9A0A98C}"/>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5" name="Tijdelijke aanduiding voor voettekst 4">
            <a:extLst>
              <a:ext uri="{FF2B5EF4-FFF2-40B4-BE49-F238E27FC236}">
                <a16:creationId xmlns:a16="http://schemas.microsoft.com/office/drawing/2014/main" id="{5F1193F7-F1DE-46DF-A9E9-BBECCE6C45B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B40EC4-6EA0-4158-8834-351F4FEAB01E}"/>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40713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9B6E2-2E1B-4E75-92F3-3D707EBF622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02F45DA-0208-4D02-B557-A59215E877F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E1D28C9-8AAD-4C7C-9538-3A594DF0D9C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4F91E09-CD5A-4F0C-A915-DB10B6173B36}"/>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6" name="Tijdelijke aanduiding voor voettekst 5">
            <a:extLst>
              <a:ext uri="{FF2B5EF4-FFF2-40B4-BE49-F238E27FC236}">
                <a16:creationId xmlns:a16="http://schemas.microsoft.com/office/drawing/2014/main" id="{29129089-3D72-403E-A9C7-401B051715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A48BD03-6B25-49C0-89B8-169D4E520ABF}"/>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30195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D70BF9-600B-41D5-9A1E-8D6610449BA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EDBB78C-F3AC-416F-9F9D-87A1D3CCE7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A53D9C2-9E84-483B-988A-1BCAEC46EE4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9A967E0-D73C-4E40-AF12-E2AE13FA3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E891C07-9970-4F8E-B3F5-D7348C52DCF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EDE4BB9-72B3-4D1F-B7C0-9CB8E8D1BAE1}"/>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8" name="Tijdelijke aanduiding voor voettekst 7">
            <a:extLst>
              <a:ext uri="{FF2B5EF4-FFF2-40B4-BE49-F238E27FC236}">
                <a16:creationId xmlns:a16="http://schemas.microsoft.com/office/drawing/2014/main" id="{27EC802D-0F6E-497D-902F-846F2A2696C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47E52C8-BBAE-44B6-809B-6A8A1697B553}"/>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352116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E87AB-93D6-44A1-8ED6-8C786F7E815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C0BB94A-9E1B-41D1-B111-125144058CAC}"/>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4" name="Tijdelijke aanduiding voor voettekst 3">
            <a:extLst>
              <a:ext uri="{FF2B5EF4-FFF2-40B4-BE49-F238E27FC236}">
                <a16:creationId xmlns:a16="http://schemas.microsoft.com/office/drawing/2014/main" id="{144D3B02-AF6A-4627-A88C-185FF9F3977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D3CB5A3-23E4-4963-B335-399ACF2DA25C}"/>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3064154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2977628-A928-4A06-AF04-B4F3D99DB045}"/>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3" name="Tijdelijke aanduiding voor voettekst 2">
            <a:extLst>
              <a:ext uri="{FF2B5EF4-FFF2-40B4-BE49-F238E27FC236}">
                <a16:creationId xmlns:a16="http://schemas.microsoft.com/office/drawing/2014/main" id="{22B8B147-738C-4003-BED8-7D7EEC720F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BD3D968-20EA-4613-969A-9FDFDF9F86FB}"/>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19428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BDB04-0456-4F4F-B8A2-6E4328736CA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84352F6-0407-4146-B471-43D611CE2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F5C3707-F52E-443C-9974-39FE70798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29F690-0C0A-49CB-A00C-F938E132E2B9}"/>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6" name="Tijdelijke aanduiding voor voettekst 5">
            <a:extLst>
              <a:ext uri="{FF2B5EF4-FFF2-40B4-BE49-F238E27FC236}">
                <a16:creationId xmlns:a16="http://schemas.microsoft.com/office/drawing/2014/main" id="{590F580E-259E-4631-A11F-3457917AD2D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535F406-BCBB-4A3C-90A3-B9A42E05A1E1}"/>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275902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84EE9-92F6-4A86-A881-9A301AB64C7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3B4CDB9-9BBF-43A3-9123-8D02B93EA7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B7B0964-72DA-49A7-9A33-FB7BF13C3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4E2A2F8-C14E-4A57-89D2-490B658D8E23}"/>
              </a:ext>
            </a:extLst>
          </p:cNvPr>
          <p:cNvSpPr>
            <a:spLocks noGrp="1"/>
          </p:cNvSpPr>
          <p:nvPr>
            <p:ph type="dt" sz="half" idx="10"/>
          </p:nvPr>
        </p:nvSpPr>
        <p:spPr/>
        <p:txBody>
          <a:bodyPr/>
          <a:lstStyle/>
          <a:p>
            <a:fld id="{C059FD69-1004-4A08-BD34-F6B3188B47CF}" type="datetimeFigureOut">
              <a:rPr lang="nl-NL" smtClean="0"/>
              <a:t>13-6-2020</a:t>
            </a:fld>
            <a:endParaRPr lang="nl-NL"/>
          </a:p>
        </p:txBody>
      </p:sp>
      <p:sp>
        <p:nvSpPr>
          <p:cNvPr id="6" name="Tijdelijke aanduiding voor voettekst 5">
            <a:extLst>
              <a:ext uri="{FF2B5EF4-FFF2-40B4-BE49-F238E27FC236}">
                <a16:creationId xmlns:a16="http://schemas.microsoft.com/office/drawing/2014/main" id="{80A85BE4-74B8-434F-B14C-26B9FFFC96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8AF0ABF-6282-4D42-93DF-B1D62B2C6B73}"/>
              </a:ext>
            </a:extLst>
          </p:cNvPr>
          <p:cNvSpPr>
            <a:spLocks noGrp="1"/>
          </p:cNvSpPr>
          <p:nvPr>
            <p:ph type="sldNum" sz="quarter" idx="12"/>
          </p:nvPr>
        </p:nvSpPr>
        <p:spPr/>
        <p:txBody>
          <a:bodyPr/>
          <a:lstStyle/>
          <a:p>
            <a:fld id="{3EC814FF-E42F-4FB4-99D5-2796DE77B606}" type="slidenum">
              <a:rPr lang="nl-NL" smtClean="0"/>
              <a:t>‹nr.›</a:t>
            </a:fld>
            <a:endParaRPr lang="nl-NL"/>
          </a:p>
        </p:txBody>
      </p:sp>
    </p:spTree>
    <p:extLst>
      <p:ext uri="{BB962C8B-B14F-4D97-AF65-F5344CB8AC3E}">
        <p14:creationId xmlns:p14="http://schemas.microsoft.com/office/powerpoint/2010/main" val="225886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CD92FC-14B9-46C8-8FB4-BC2433A627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B96B77-5AB2-4421-BF3B-4534137B17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A44479-DF07-4A4F-8E3F-10CDFA21F5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9FD69-1004-4A08-BD34-F6B3188B47CF}" type="datetimeFigureOut">
              <a:rPr lang="nl-NL" smtClean="0"/>
              <a:t>13-6-2020</a:t>
            </a:fld>
            <a:endParaRPr lang="nl-NL"/>
          </a:p>
        </p:txBody>
      </p:sp>
      <p:sp>
        <p:nvSpPr>
          <p:cNvPr id="5" name="Tijdelijke aanduiding voor voettekst 4">
            <a:extLst>
              <a:ext uri="{FF2B5EF4-FFF2-40B4-BE49-F238E27FC236}">
                <a16:creationId xmlns:a16="http://schemas.microsoft.com/office/drawing/2014/main" id="{8379B41C-F2AF-444F-A1D9-36424837B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C336805-4E8D-4732-9B3A-40526533A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814FF-E42F-4FB4-99D5-2796DE77B606}" type="slidenum">
              <a:rPr lang="nl-NL" smtClean="0"/>
              <a:t>‹nr.›</a:t>
            </a:fld>
            <a:endParaRPr lang="nl-NL"/>
          </a:p>
        </p:txBody>
      </p:sp>
    </p:spTree>
    <p:extLst>
      <p:ext uri="{BB962C8B-B14F-4D97-AF65-F5344CB8AC3E}">
        <p14:creationId xmlns:p14="http://schemas.microsoft.com/office/powerpoint/2010/main" val="3817974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jAQbY7Ol0MQ" TargetMode="External"/><Relationship Id="rId2" Type="http://schemas.openxmlformats.org/officeDocument/2006/relationships/hyperlink" Target="http://laviedesparoisses.over-blog.com/article-troisieme-voyage-de-paul-123988754.htm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66ABDF4D-2704-4970-A725-9B452C65DB02}"/>
              </a:ext>
            </a:extLst>
          </p:cNvPr>
          <p:cNvSpPr txBox="1"/>
          <p:nvPr/>
        </p:nvSpPr>
        <p:spPr>
          <a:xfrm>
            <a:off x="474563" y="868101"/>
            <a:ext cx="11435786" cy="5909310"/>
          </a:xfrm>
          <a:prstGeom prst="rect">
            <a:avLst/>
          </a:prstGeom>
          <a:noFill/>
        </p:spPr>
        <p:txBody>
          <a:bodyPr wrap="square" rtlCol="0">
            <a:spAutoFit/>
          </a:bodyPr>
          <a:lstStyle/>
          <a:p>
            <a:pPr algn="ctr"/>
            <a:r>
              <a:rPr lang="nl-NL" sz="9600" b="1" i="1" dirty="0"/>
              <a:t>PAUL À ÉPHÈSE </a:t>
            </a:r>
          </a:p>
          <a:p>
            <a:pPr algn="ctr"/>
            <a:br>
              <a:rPr lang="nl-NL" sz="9600" dirty="0"/>
            </a:br>
            <a:r>
              <a:rPr lang="nl-NL" sz="9600" dirty="0"/>
              <a:t>ACTES 19.1-20.1</a:t>
            </a:r>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02098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Tijdelijke aanduiding voor afbeelding 4">
            <a:extLst>
              <a:ext uri="{FF2B5EF4-FFF2-40B4-BE49-F238E27FC236}">
                <a16:creationId xmlns:a16="http://schemas.microsoft.com/office/drawing/2014/main" id="{11530C78-F9E0-4195-90E8-E09FA80E5853}"/>
              </a:ext>
            </a:extLst>
          </p:cNvPr>
          <p:cNvPicPr>
            <a:picLocks noGrp="1" noChangeAspect="1"/>
          </p:cNvPicPr>
          <p:nvPr>
            <p:ph type="pic" idx="1"/>
          </p:nvPr>
        </p:nvPicPr>
        <p:blipFill rotWithShape="1">
          <a:blip r:embed="rId3">
            <a:alphaModFix/>
          </a:blip>
          <a:srcRect t="18585" r="-1" b="-1"/>
          <a:stretch/>
        </p:blipFill>
        <p:spPr>
          <a:xfrm>
            <a:off x="0" y="680336"/>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6" name="Afbeelding 5">
            <a:extLst>
              <a:ext uri="{FF2B5EF4-FFF2-40B4-BE49-F238E27FC236}">
                <a16:creationId xmlns:a16="http://schemas.microsoft.com/office/drawing/2014/main" id="{31ED6421-08C1-4B48-B1B8-BC7F3327B92D}"/>
              </a:ext>
            </a:extLst>
          </p:cNvPr>
          <p:cNvPicPr>
            <a:picLocks noChangeAspect="1"/>
          </p:cNvPicPr>
          <p:nvPr/>
        </p:nvPicPr>
        <p:blipFill>
          <a:blip r:embed="rId4"/>
          <a:stretch>
            <a:fillRect/>
          </a:stretch>
        </p:blipFill>
        <p:spPr>
          <a:xfrm>
            <a:off x="7228608" y="115624"/>
            <a:ext cx="3212870" cy="6395258"/>
          </a:xfrm>
          <a:prstGeom prst="rect">
            <a:avLst/>
          </a:prstGeom>
        </p:spPr>
      </p:pic>
    </p:spTree>
    <p:extLst>
      <p:ext uri="{BB962C8B-B14F-4D97-AF65-F5344CB8AC3E}">
        <p14:creationId xmlns:p14="http://schemas.microsoft.com/office/powerpoint/2010/main" val="1483467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Tijdelijke aanduiding voor afbeelding 4">
            <a:extLst>
              <a:ext uri="{FF2B5EF4-FFF2-40B4-BE49-F238E27FC236}">
                <a16:creationId xmlns:a16="http://schemas.microsoft.com/office/drawing/2014/main" id="{6A6F9873-6DCA-42BA-B196-560E7DC22B2A}"/>
              </a:ext>
            </a:extLst>
          </p:cNvPr>
          <p:cNvPicPr>
            <a:picLocks noGrp="1" noChangeAspect="1"/>
          </p:cNvPicPr>
          <p:nvPr>
            <p:ph type="pic" idx="1"/>
          </p:nvPr>
        </p:nvPicPr>
        <p:blipFill rotWithShape="1">
          <a:blip r:embed="rId4">
            <a:alphaModFix/>
          </a:blip>
          <a:srcRect l="8505" r="8506"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1" name="Tekstvak 20">
            <a:extLst>
              <a:ext uri="{FF2B5EF4-FFF2-40B4-BE49-F238E27FC236}">
                <a16:creationId xmlns:a16="http://schemas.microsoft.com/office/drawing/2014/main" id="{149F2D3B-6C9D-4EF5-9F70-4CE63C9D0C1C}"/>
              </a:ext>
            </a:extLst>
          </p:cNvPr>
          <p:cNvSpPr txBox="1"/>
          <p:nvPr/>
        </p:nvSpPr>
        <p:spPr>
          <a:xfrm>
            <a:off x="6778907" y="770038"/>
            <a:ext cx="4599008" cy="5355312"/>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Puis ils parcourent les rues de la ville en criant qu’il faut sauver la déesse Artémis. Des centaines des personnes se joignent à eux. La plupart de ceux qui manifestent ne savent même pas pourquoi ils sont là, ils se sont simplement joints à la troupe en marche. C’est devenu une émeute. Paul est donc en danger. Mais Dieu utilise les autorités de la ville pour protéger Paul et les chrétiens. Ces chefs de la ville disent à la foule : « Calmez-vous, sinon les Romains viendront nous punir pour cette révolte ! S’il y a un problème, il faut aller voir la police ou un juge. » Et la foule écoute et se calme. Les gens laissent Paul et les chrétiens tranquilles. </a:t>
            </a:r>
            <a:br>
              <a:rPr lang="fr-FR" dirty="0">
                <a:solidFill>
                  <a:schemeClr val="bg1"/>
                </a:solidFill>
              </a:rPr>
            </a:br>
            <a:r>
              <a:rPr lang="fr-FR" dirty="0">
                <a:solidFill>
                  <a:schemeClr val="bg1"/>
                </a:solidFill>
              </a:rPr>
              <a:t>Peu après, Paul quitte Éphèse pour continuer son voyage. </a:t>
            </a:r>
          </a:p>
          <a:p>
            <a:pPr algn="ctr"/>
            <a:endParaRPr lang="fr-FR" dirty="0">
              <a:solidFill>
                <a:schemeClr val="bg1"/>
              </a:solidFill>
            </a:endParaRPr>
          </a:p>
        </p:txBody>
      </p:sp>
    </p:spTree>
    <p:extLst>
      <p:ext uri="{BB962C8B-B14F-4D97-AF65-F5344CB8AC3E}">
        <p14:creationId xmlns:p14="http://schemas.microsoft.com/office/powerpoint/2010/main" val="396766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F50D1-2621-4ABB-A358-A79E65980A5C}"/>
              </a:ext>
            </a:extLst>
          </p:cNvPr>
          <p:cNvSpPr>
            <a:spLocks noGrp="1"/>
          </p:cNvSpPr>
          <p:nvPr>
            <p:ph type="ctrTitle"/>
          </p:nvPr>
        </p:nvSpPr>
        <p:spPr>
          <a:xfrm>
            <a:off x="1524000" y="1122363"/>
            <a:ext cx="9144000" cy="1343045"/>
          </a:xfrm>
        </p:spPr>
        <p:txBody>
          <a:bodyPr/>
          <a:lstStyle/>
          <a:p>
            <a:r>
              <a:rPr lang="nl-NL" dirty="0"/>
              <a:t>Sources :</a:t>
            </a:r>
          </a:p>
        </p:txBody>
      </p:sp>
      <p:sp>
        <p:nvSpPr>
          <p:cNvPr id="3" name="Ondertitel 2">
            <a:extLst>
              <a:ext uri="{FF2B5EF4-FFF2-40B4-BE49-F238E27FC236}">
                <a16:creationId xmlns:a16="http://schemas.microsoft.com/office/drawing/2014/main" id="{83D5B758-41E6-4458-9032-649E66BDAAAC}"/>
              </a:ext>
            </a:extLst>
          </p:cNvPr>
          <p:cNvSpPr>
            <a:spLocks noGrp="1"/>
          </p:cNvSpPr>
          <p:nvPr>
            <p:ph type="subTitle" idx="1"/>
          </p:nvPr>
        </p:nvSpPr>
        <p:spPr>
          <a:xfrm>
            <a:off x="1524000" y="3602038"/>
            <a:ext cx="9144000" cy="2937658"/>
          </a:xfrm>
        </p:spPr>
        <p:txBody>
          <a:bodyPr/>
          <a:lstStyle/>
          <a:p>
            <a:r>
              <a:rPr lang="nl-NL" dirty="0">
                <a:hlinkClick r:id="rId2"/>
              </a:rPr>
              <a:t>http://laviedesparoisses.over-blog.com/article-troisieme-voyage-de-paul-123988754.html</a:t>
            </a:r>
            <a:endParaRPr lang="nl-NL" dirty="0"/>
          </a:p>
          <a:p>
            <a:br>
              <a:rPr lang="nl-NL" dirty="0"/>
            </a:br>
            <a:r>
              <a:rPr lang="nl-NL" dirty="0">
                <a:hlinkClick r:id="rId3"/>
              </a:rPr>
              <a:t>https://youtu.be/jAQbY7Ol0MQ</a:t>
            </a:r>
            <a:endParaRPr lang="nl-NL" dirty="0"/>
          </a:p>
          <a:p>
            <a:endParaRPr lang="nl-NL" dirty="0"/>
          </a:p>
          <a:p>
            <a:r>
              <a:rPr lang="nl-NL" dirty="0"/>
              <a:t>(</a:t>
            </a:r>
            <a:r>
              <a:rPr lang="nl-NL" dirty="0" err="1"/>
              <a:t>Consulté</a:t>
            </a:r>
            <a:r>
              <a:rPr lang="nl-NL" dirty="0"/>
              <a:t> en juin 2020)</a:t>
            </a:r>
          </a:p>
          <a:p>
            <a:endParaRPr lang="nl-NL" dirty="0"/>
          </a:p>
          <a:p>
            <a:endParaRPr lang="nl-NL" dirty="0"/>
          </a:p>
        </p:txBody>
      </p:sp>
    </p:spTree>
    <p:extLst>
      <p:ext uri="{BB962C8B-B14F-4D97-AF65-F5344CB8AC3E}">
        <p14:creationId xmlns:p14="http://schemas.microsoft.com/office/powerpoint/2010/main" val="116089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326B459-F0AE-4D0C-B947-699F51A82173}"/>
              </a:ext>
            </a:extLst>
          </p:cNvPr>
          <p:cNvPicPr>
            <a:picLocks noChangeAspect="1"/>
          </p:cNvPicPr>
          <p:nvPr/>
        </p:nvPicPr>
        <p:blipFill rotWithShape="1">
          <a:blip r:embed="rId3"/>
          <a:srcRect l="-1" r="4958" b="7975"/>
          <a:stretch/>
        </p:blipFill>
        <p:spPr>
          <a:xfrm>
            <a:off x="312515" y="277794"/>
            <a:ext cx="11563111" cy="6296631"/>
          </a:xfrm>
          <a:prstGeom prst="rect">
            <a:avLst/>
          </a:prstGeom>
          <a:solidFill>
            <a:schemeClr val="tx1"/>
          </a:solidFill>
        </p:spPr>
      </p:pic>
      <p:sp>
        <p:nvSpPr>
          <p:cNvPr id="2" name="Tekstvak 1">
            <a:extLst>
              <a:ext uri="{FF2B5EF4-FFF2-40B4-BE49-F238E27FC236}">
                <a16:creationId xmlns:a16="http://schemas.microsoft.com/office/drawing/2014/main" id="{CCB01B80-F288-41BD-8F76-9C3ED2E2DAFD}"/>
              </a:ext>
            </a:extLst>
          </p:cNvPr>
          <p:cNvSpPr txBox="1"/>
          <p:nvPr/>
        </p:nvSpPr>
        <p:spPr>
          <a:xfrm>
            <a:off x="532434" y="1678333"/>
            <a:ext cx="2766349" cy="4801314"/>
          </a:xfrm>
          <a:prstGeom prst="rect">
            <a:avLst/>
          </a:prstGeom>
          <a:solidFill>
            <a:schemeClr val="tx1"/>
          </a:solidFill>
          <a:effectLst>
            <a:glow rad="63500">
              <a:schemeClr val="tx1">
                <a:alpha val="40000"/>
              </a:schemeClr>
            </a:glow>
            <a:softEdge rad="317500"/>
          </a:effectLst>
        </p:spPr>
        <p:txBody>
          <a:bodyPr wrap="square" rtlCol="0">
            <a:spAutoFit/>
          </a:bodyPr>
          <a:lstStyle/>
          <a:p>
            <a:endParaRPr lang="fr-FR" dirty="0">
              <a:solidFill>
                <a:schemeClr val="bg1"/>
              </a:solidFill>
            </a:endParaRPr>
          </a:p>
          <a:p>
            <a:endParaRPr lang="fr-FR" dirty="0">
              <a:solidFill>
                <a:schemeClr val="bg1"/>
              </a:solidFill>
            </a:endParaRPr>
          </a:p>
          <a:p>
            <a:pPr algn="ctr"/>
            <a:r>
              <a:rPr lang="fr-FR" dirty="0">
                <a:solidFill>
                  <a:schemeClr val="bg1"/>
                </a:solidFill>
              </a:rPr>
              <a:t>L’apôtre Paul a déjà fait deux longs voyages pour annoncer la bonne nouvelle de Jésus. Après un peu de repos à Antioche, il repart pour la troisième fois. Cette fois-ci, il va à une ville appelée Éphèse. Cette ville est très connue. Il y a un grand théâtre et un énorme temple pour la déesse grecque Artémis avec sa statue dedans. </a:t>
            </a:r>
            <a:br>
              <a:rPr lang="fr-FR" dirty="0">
                <a:solidFill>
                  <a:schemeClr val="bg1"/>
                </a:solidFill>
              </a:rPr>
            </a:br>
            <a:endParaRPr lang="fr-FR" dirty="0">
              <a:solidFill>
                <a:schemeClr val="bg1"/>
              </a:solidFill>
            </a:endParaRPr>
          </a:p>
          <a:p>
            <a:pPr algn="ctr"/>
            <a:endParaRPr lang="fr-FR" dirty="0">
              <a:solidFill>
                <a:schemeClr val="bg1"/>
              </a:solidFill>
            </a:endParaRPr>
          </a:p>
        </p:txBody>
      </p:sp>
    </p:spTree>
    <p:extLst>
      <p:ext uri="{BB962C8B-B14F-4D97-AF65-F5344CB8AC3E}">
        <p14:creationId xmlns:p14="http://schemas.microsoft.com/office/powerpoint/2010/main" val="144838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0A0AE8A-7AA0-4C6B-9DE5-4B5EC31749DC}"/>
              </a:ext>
            </a:extLst>
          </p:cNvPr>
          <p:cNvPicPr>
            <a:picLocks noChangeAspect="1"/>
          </p:cNvPicPr>
          <p:nvPr/>
        </p:nvPicPr>
        <p:blipFill rotWithShape="1">
          <a:blip r:embed="rId3"/>
          <a:srcRect b="8952"/>
          <a:stretch/>
        </p:blipFill>
        <p:spPr>
          <a:xfrm>
            <a:off x="283639" y="384752"/>
            <a:ext cx="11624721" cy="5952391"/>
          </a:xfrm>
          <a:prstGeom prst="rect">
            <a:avLst/>
          </a:prstGeom>
        </p:spPr>
      </p:pic>
      <p:sp>
        <p:nvSpPr>
          <p:cNvPr id="3" name="Tekstvak 2">
            <a:extLst>
              <a:ext uri="{FF2B5EF4-FFF2-40B4-BE49-F238E27FC236}">
                <a16:creationId xmlns:a16="http://schemas.microsoft.com/office/drawing/2014/main" id="{24BEDAAA-B17C-4B1C-A01A-0D546AF39BC6}"/>
              </a:ext>
            </a:extLst>
          </p:cNvPr>
          <p:cNvSpPr txBox="1"/>
          <p:nvPr/>
        </p:nvSpPr>
        <p:spPr>
          <a:xfrm>
            <a:off x="625034" y="428257"/>
            <a:ext cx="5000261" cy="5909310"/>
          </a:xfrm>
          <a:prstGeom prst="rect">
            <a:avLst/>
          </a:prstGeom>
          <a:solidFill>
            <a:schemeClr val="tx1"/>
          </a:solidFill>
          <a:effectLst>
            <a:glow rad="101600">
              <a:schemeClr val="tx1">
                <a:alpha val="60000"/>
              </a:schemeClr>
            </a:glow>
            <a:softEdge rad="317500"/>
          </a:effectLst>
        </p:spPr>
        <p:txBody>
          <a:bodyPr wrap="square" rtlCol="0">
            <a:spAutoFit/>
          </a:bodyPr>
          <a:lstStyle/>
          <a:p>
            <a:br>
              <a:rPr lang="fr-FR" dirty="0">
                <a:solidFill>
                  <a:schemeClr val="bg1"/>
                </a:solidFill>
              </a:rPr>
            </a:br>
            <a:endParaRPr lang="fr-FR" dirty="0">
              <a:solidFill>
                <a:schemeClr val="bg1"/>
              </a:solidFill>
            </a:endParaRPr>
          </a:p>
          <a:p>
            <a:endParaRPr lang="fr-FR" dirty="0">
              <a:solidFill>
                <a:schemeClr val="bg1"/>
              </a:solidFill>
            </a:endParaRPr>
          </a:p>
          <a:p>
            <a:endParaRPr lang="fr-FR" dirty="0">
              <a:solidFill>
                <a:schemeClr val="bg1"/>
              </a:solidFill>
            </a:endParaRPr>
          </a:p>
          <a:p>
            <a:br>
              <a:rPr lang="fr-FR" dirty="0">
                <a:solidFill>
                  <a:schemeClr val="bg1"/>
                </a:solidFill>
              </a:rPr>
            </a:br>
            <a:endParaRPr lang="fr-FR" dirty="0">
              <a:solidFill>
                <a:schemeClr val="bg1"/>
              </a:solidFill>
            </a:endParaRPr>
          </a:p>
          <a:p>
            <a:pPr algn="ctr"/>
            <a:r>
              <a:rPr lang="fr-FR" dirty="0">
                <a:solidFill>
                  <a:schemeClr val="bg1"/>
                </a:solidFill>
              </a:rPr>
              <a:t>À Éphèse, Paul rencontre des</a:t>
            </a:r>
            <a:br>
              <a:rPr lang="fr-FR" dirty="0">
                <a:solidFill>
                  <a:schemeClr val="bg1"/>
                </a:solidFill>
              </a:rPr>
            </a:br>
            <a:r>
              <a:rPr lang="fr-FR" dirty="0">
                <a:solidFill>
                  <a:schemeClr val="bg1"/>
                </a:solidFill>
              </a:rPr>
              <a:t> gens qui croient déjà en Dieu. </a:t>
            </a:r>
            <a:br>
              <a:rPr lang="fr-FR" dirty="0">
                <a:solidFill>
                  <a:schemeClr val="bg1"/>
                </a:solidFill>
              </a:rPr>
            </a:br>
            <a:r>
              <a:rPr lang="fr-FR" dirty="0">
                <a:solidFill>
                  <a:schemeClr val="bg1"/>
                </a:solidFill>
              </a:rPr>
              <a:t>Mais ils ne connaissent pas encore Jésus.</a:t>
            </a:r>
            <a:br>
              <a:rPr lang="fr-FR" dirty="0">
                <a:solidFill>
                  <a:schemeClr val="bg1"/>
                </a:solidFill>
              </a:rPr>
            </a:br>
            <a:r>
              <a:rPr lang="fr-FR" dirty="0">
                <a:solidFill>
                  <a:schemeClr val="bg1"/>
                </a:solidFill>
              </a:rPr>
              <a:t> Ils ont seulement entendu parler </a:t>
            </a:r>
            <a:br>
              <a:rPr lang="fr-FR" dirty="0">
                <a:solidFill>
                  <a:schemeClr val="bg1"/>
                </a:solidFill>
              </a:rPr>
            </a:br>
            <a:r>
              <a:rPr lang="fr-FR" dirty="0">
                <a:solidFill>
                  <a:schemeClr val="bg1"/>
                </a:solidFill>
              </a:rPr>
              <a:t>de Jean-Baptiste, </a:t>
            </a:r>
            <a:br>
              <a:rPr lang="fr-FR" dirty="0">
                <a:solidFill>
                  <a:schemeClr val="bg1"/>
                </a:solidFill>
              </a:rPr>
            </a:br>
            <a:r>
              <a:rPr lang="fr-FR" dirty="0">
                <a:solidFill>
                  <a:schemeClr val="bg1"/>
                </a:solidFill>
              </a:rPr>
              <a:t>un homme qui prêchait aussi.</a:t>
            </a:r>
            <a:br>
              <a:rPr lang="fr-FR" dirty="0">
                <a:solidFill>
                  <a:schemeClr val="bg1"/>
                </a:solidFill>
              </a:rPr>
            </a:br>
            <a:r>
              <a:rPr lang="fr-FR" dirty="0">
                <a:solidFill>
                  <a:schemeClr val="bg1"/>
                </a:solidFill>
              </a:rPr>
              <a:t> Il disait aux gens qu’il fallait </a:t>
            </a:r>
            <a:br>
              <a:rPr lang="fr-FR" dirty="0">
                <a:solidFill>
                  <a:schemeClr val="bg1"/>
                </a:solidFill>
              </a:rPr>
            </a:br>
            <a:r>
              <a:rPr lang="fr-FR" dirty="0">
                <a:solidFill>
                  <a:schemeClr val="bg1"/>
                </a:solidFill>
              </a:rPr>
              <a:t>changer leur manière de vivre, </a:t>
            </a:r>
            <a:br>
              <a:rPr lang="fr-FR" dirty="0">
                <a:solidFill>
                  <a:schemeClr val="bg1"/>
                </a:solidFill>
              </a:rPr>
            </a:br>
            <a:r>
              <a:rPr lang="fr-FR" dirty="0">
                <a:solidFill>
                  <a:schemeClr val="bg1"/>
                </a:solidFill>
              </a:rPr>
              <a:t>car le Messie allait bientôt venir. </a:t>
            </a:r>
            <a:endParaRPr lang="nl-NL" dirty="0">
              <a:solidFill>
                <a:schemeClr val="bg1"/>
              </a:solidFill>
            </a:endParaRPr>
          </a:p>
          <a:p>
            <a:endParaRPr lang="nl-NL" dirty="0">
              <a:solidFill>
                <a:schemeClr val="bg1"/>
              </a:solidFill>
            </a:endParaRPr>
          </a:p>
          <a:p>
            <a:endParaRPr lang="nl-NL" dirty="0">
              <a:solidFill>
                <a:schemeClr val="bg1"/>
              </a:solidFill>
            </a:endParaRPr>
          </a:p>
          <a:p>
            <a:br>
              <a:rPr lang="nl-NL" dirty="0">
                <a:solidFill>
                  <a:schemeClr val="bg1"/>
                </a:solidFill>
              </a:rPr>
            </a:br>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59874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20BCA9-0C71-46D9-9610-C04EFFD1C9AB}"/>
              </a:ext>
            </a:extLst>
          </p:cNvPr>
          <p:cNvPicPr>
            <a:picLocks noChangeAspect="1"/>
          </p:cNvPicPr>
          <p:nvPr/>
        </p:nvPicPr>
        <p:blipFill rotWithShape="1">
          <a:blip r:embed="rId2"/>
          <a:srcRect b="7695"/>
          <a:stretch/>
        </p:blipFill>
        <p:spPr>
          <a:xfrm>
            <a:off x="370392" y="420893"/>
            <a:ext cx="11466533" cy="5952492"/>
          </a:xfrm>
          <a:prstGeom prst="rect">
            <a:avLst/>
          </a:prstGeom>
          <a:solidFill>
            <a:schemeClr val="tx1"/>
          </a:solidFill>
          <a:effectLst/>
        </p:spPr>
      </p:pic>
      <p:sp>
        <p:nvSpPr>
          <p:cNvPr id="3" name="Tekstvak 2">
            <a:extLst>
              <a:ext uri="{FF2B5EF4-FFF2-40B4-BE49-F238E27FC236}">
                <a16:creationId xmlns:a16="http://schemas.microsoft.com/office/drawing/2014/main" id="{C6BCC3C0-7F0F-44F5-9C74-C43B10C78062}"/>
              </a:ext>
            </a:extLst>
          </p:cNvPr>
          <p:cNvSpPr txBox="1"/>
          <p:nvPr/>
        </p:nvSpPr>
        <p:spPr>
          <a:xfrm>
            <a:off x="601878" y="4745619"/>
            <a:ext cx="7257331" cy="1477328"/>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Paul explique que ce Messie, c’est Jésus. Jésus est mort et ressuscité. Les gens croient en Jésus. Ils sont très heureux de connaître Jésus maintenant. Dieu leur donne son Saint-Esprit. C’est le début d’une église à Éphèse.</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1985142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0AAA1A7-3B32-4D92-A777-70461D1011BB}"/>
              </a:ext>
            </a:extLst>
          </p:cNvPr>
          <p:cNvPicPr>
            <a:picLocks noChangeAspect="1"/>
          </p:cNvPicPr>
          <p:nvPr/>
        </p:nvPicPr>
        <p:blipFill rotWithShape="1">
          <a:blip r:embed="rId3"/>
          <a:srcRect b="8254"/>
          <a:stretch/>
        </p:blipFill>
        <p:spPr>
          <a:xfrm>
            <a:off x="319737" y="451414"/>
            <a:ext cx="11482463" cy="5924667"/>
          </a:xfrm>
          <a:prstGeom prst="rect">
            <a:avLst/>
          </a:prstGeom>
        </p:spPr>
      </p:pic>
      <p:sp>
        <p:nvSpPr>
          <p:cNvPr id="3" name="Tekstvak 2">
            <a:extLst>
              <a:ext uri="{FF2B5EF4-FFF2-40B4-BE49-F238E27FC236}">
                <a16:creationId xmlns:a16="http://schemas.microsoft.com/office/drawing/2014/main" id="{732FA455-5B33-47EE-90B4-1BBAEE3BF1F7}"/>
              </a:ext>
            </a:extLst>
          </p:cNvPr>
          <p:cNvSpPr txBox="1"/>
          <p:nvPr/>
        </p:nvSpPr>
        <p:spPr>
          <a:xfrm>
            <a:off x="586573" y="4514128"/>
            <a:ext cx="8106016" cy="1754326"/>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Paul prêche aussi dans la synagogue juive. Mais après quelques mois, il y a des Juifs qui refusent de croire en Jésus. Ils commencent à se moquer des autres. Alors Paul ne peut plus venir à la synagogue. Mais Dieu ne permet pas que l’évangile soit arrêté. Il aide Paul.</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188099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07162EA-69C0-4640-9028-49F5FFA659B4}"/>
              </a:ext>
            </a:extLst>
          </p:cNvPr>
          <p:cNvPicPr>
            <a:picLocks noChangeAspect="1"/>
          </p:cNvPicPr>
          <p:nvPr/>
        </p:nvPicPr>
        <p:blipFill rotWithShape="1">
          <a:blip r:embed="rId3"/>
          <a:srcRect b="8021"/>
          <a:stretch/>
        </p:blipFill>
        <p:spPr>
          <a:xfrm>
            <a:off x="200410" y="384345"/>
            <a:ext cx="11771671" cy="6089309"/>
          </a:xfrm>
          <a:prstGeom prst="rect">
            <a:avLst/>
          </a:prstGeom>
        </p:spPr>
      </p:pic>
      <p:sp>
        <p:nvSpPr>
          <p:cNvPr id="2" name="Tekstvak 1">
            <a:extLst>
              <a:ext uri="{FF2B5EF4-FFF2-40B4-BE49-F238E27FC236}">
                <a16:creationId xmlns:a16="http://schemas.microsoft.com/office/drawing/2014/main" id="{0161A98F-B425-47FE-943A-F687C1041456}"/>
              </a:ext>
            </a:extLst>
          </p:cNvPr>
          <p:cNvSpPr txBox="1"/>
          <p:nvPr/>
        </p:nvSpPr>
        <p:spPr>
          <a:xfrm>
            <a:off x="416688" y="4583575"/>
            <a:ext cx="6840638" cy="1754326"/>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Paul peut amener les gens qui veulent l’écouter à un autre endroit,  une école. Là, il continue à parler de Jésus. De cette manière, beaucoup de personnes entendent la bonne nouvelle et deviennent des disciples de Jésus.</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166509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8FEC4AA-130C-4DE9-9047-182AAF058F75}"/>
              </a:ext>
            </a:extLst>
          </p:cNvPr>
          <p:cNvPicPr>
            <a:picLocks noChangeAspect="1"/>
          </p:cNvPicPr>
          <p:nvPr/>
        </p:nvPicPr>
        <p:blipFill rotWithShape="1">
          <a:blip r:embed="rId3"/>
          <a:srcRect b="8621"/>
          <a:stretch/>
        </p:blipFill>
        <p:spPr>
          <a:xfrm>
            <a:off x="248143" y="381967"/>
            <a:ext cx="11635079" cy="5979411"/>
          </a:xfrm>
          <a:prstGeom prst="rect">
            <a:avLst/>
          </a:prstGeom>
        </p:spPr>
      </p:pic>
      <p:sp>
        <p:nvSpPr>
          <p:cNvPr id="3" name="Tekstvak 2">
            <a:extLst>
              <a:ext uri="{FF2B5EF4-FFF2-40B4-BE49-F238E27FC236}">
                <a16:creationId xmlns:a16="http://schemas.microsoft.com/office/drawing/2014/main" id="{F665ECEE-A6F1-4AFB-9F4C-89913B50FC36}"/>
              </a:ext>
            </a:extLst>
          </p:cNvPr>
          <p:cNvSpPr txBox="1"/>
          <p:nvPr/>
        </p:nvSpPr>
        <p:spPr>
          <a:xfrm>
            <a:off x="451405" y="1979271"/>
            <a:ext cx="2245497" cy="4247317"/>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Paul peut même guérir des malades. En fait, ce n’est pas Paul qui sait faire de tels miracles. Paul croit en Dieu et a mis sa confiance en Lui. C’est Dieu Lui-même qui guérit des malades par les mains de Paul. Quand les gens voient cela, ils croient en Dieu aussi.</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200830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3DFE701-2CC6-47C0-B94B-DBE38EB5064A}"/>
              </a:ext>
            </a:extLst>
          </p:cNvPr>
          <p:cNvPicPr>
            <a:picLocks noChangeAspect="1"/>
          </p:cNvPicPr>
          <p:nvPr/>
        </p:nvPicPr>
        <p:blipFill rotWithShape="1">
          <a:blip r:embed="rId3"/>
          <a:srcRect b="17166"/>
          <a:stretch/>
        </p:blipFill>
        <p:spPr>
          <a:xfrm>
            <a:off x="267733" y="601886"/>
            <a:ext cx="11656533" cy="5430215"/>
          </a:xfrm>
          <a:prstGeom prst="rect">
            <a:avLst/>
          </a:prstGeom>
        </p:spPr>
      </p:pic>
      <p:sp>
        <p:nvSpPr>
          <p:cNvPr id="3" name="Tekstvak 2">
            <a:extLst>
              <a:ext uri="{FF2B5EF4-FFF2-40B4-BE49-F238E27FC236}">
                <a16:creationId xmlns:a16="http://schemas.microsoft.com/office/drawing/2014/main" id="{78A6F2CA-1D7E-47FA-A121-64CE9D6AA2DE}"/>
              </a:ext>
            </a:extLst>
          </p:cNvPr>
          <p:cNvSpPr txBox="1"/>
          <p:nvPr/>
        </p:nvSpPr>
        <p:spPr>
          <a:xfrm>
            <a:off x="1296365" y="3321929"/>
            <a:ext cx="9421792" cy="2585323"/>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Il y a certains Juifs qui veulent faire la même chose que Paul. Ils essaient de guérir des gens au nom de Jésus. Mais le nom de Jésus n’est pas une formule magique. Comme ces Juifs ne croient pas vraiment en Jésus, Dieu ne leur donne pas sa puissance pour faire des miracles. Ces Juifs sont même attaqués par un homme avec un mauvais esprit. Ils voulaient le guérir, mais le mauvais esprit est plus fort qu’eux, car ils n’ont pas reçu de puissance de Dieu. Ils doivent fuir la maison sans vêtements et couverts de blessures.</a:t>
            </a:r>
          </a:p>
          <a:p>
            <a:r>
              <a:rPr lang="fr-FR" dirty="0">
                <a:solidFill>
                  <a:schemeClr val="bg1"/>
                </a:solidFill>
              </a:rPr>
              <a:t>Beaucoup de gens comprennent alors que Jésus seul est tout-puissant et le seul vrai Dieu.</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179357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3BE07DC-9482-418D-8457-C8A1E896497D}"/>
              </a:ext>
            </a:extLst>
          </p:cNvPr>
          <p:cNvPicPr>
            <a:picLocks noChangeAspect="1"/>
          </p:cNvPicPr>
          <p:nvPr/>
        </p:nvPicPr>
        <p:blipFill rotWithShape="1">
          <a:blip r:embed="rId3"/>
          <a:srcRect b="8621"/>
          <a:stretch/>
        </p:blipFill>
        <p:spPr>
          <a:xfrm>
            <a:off x="287321" y="439841"/>
            <a:ext cx="11526454" cy="5923587"/>
          </a:xfrm>
          <a:prstGeom prst="rect">
            <a:avLst/>
          </a:prstGeom>
        </p:spPr>
      </p:pic>
      <p:sp>
        <p:nvSpPr>
          <p:cNvPr id="3" name="Tekstvak 2">
            <a:extLst>
              <a:ext uri="{FF2B5EF4-FFF2-40B4-BE49-F238E27FC236}">
                <a16:creationId xmlns:a16="http://schemas.microsoft.com/office/drawing/2014/main" id="{852DE28B-BA92-44E7-B135-CBCC7E256285}"/>
              </a:ext>
            </a:extLst>
          </p:cNvPr>
          <p:cNvSpPr txBox="1"/>
          <p:nvPr/>
        </p:nvSpPr>
        <p:spPr>
          <a:xfrm>
            <a:off x="401375" y="474345"/>
            <a:ext cx="3067292" cy="5909310"/>
          </a:xfrm>
          <a:prstGeom prst="rect">
            <a:avLst/>
          </a:prstGeom>
          <a:solidFill>
            <a:schemeClr val="tx1"/>
          </a:solidFill>
          <a:effectLst>
            <a:glow rad="101600">
              <a:schemeClr val="tx1">
                <a:alpha val="60000"/>
              </a:schemeClr>
            </a:glow>
            <a:softEdge rad="317500"/>
          </a:effectLst>
        </p:spPr>
        <p:txBody>
          <a:bodyPr wrap="square" rtlCol="0">
            <a:spAutoFit/>
          </a:bodyPr>
          <a:lstStyle/>
          <a:p>
            <a:pPr algn="ctr"/>
            <a:br>
              <a:rPr lang="fr-FR" dirty="0">
                <a:solidFill>
                  <a:schemeClr val="bg1"/>
                </a:solidFill>
              </a:rPr>
            </a:br>
            <a:r>
              <a:rPr lang="fr-FR" dirty="0">
                <a:solidFill>
                  <a:schemeClr val="bg1"/>
                </a:solidFill>
              </a:rPr>
              <a:t>Les gens qui croient maintenant en Jésus comprennent qu’ils doivent changer leur manière de vivre. Tout ce qui ne plaît pas à Dieu doit disparaître de leur vie. Toutes les mauvaises habitudes, toutes les choses dans leur vie qui sont devenues plus importantes que Dieu. Ils ont également plein de mauvais livres qu’ils ne veulent plus lire maintenant qu’ils aiment Jésus. Alors ils brûlent tous ces mauvais livres. À partir d’aujourd’hui, ils veulent seulement faire et lire des choses qui plaisent à Dieu.</a:t>
            </a:r>
            <a:br>
              <a:rPr lang="fr-FR" dirty="0">
                <a:solidFill>
                  <a:schemeClr val="bg1"/>
                </a:solidFill>
              </a:rPr>
            </a:br>
            <a:endParaRPr lang="fr-FR" dirty="0">
              <a:solidFill>
                <a:schemeClr val="bg1"/>
              </a:solidFill>
            </a:endParaRPr>
          </a:p>
        </p:txBody>
      </p:sp>
    </p:spTree>
    <p:extLst>
      <p:ext uri="{BB962C8B-B14F-4D97-AF65-F5344CB8AC3E}">
        <p14:creationId xmlns:p14="http://schemas.microsoft.com/office/powerpoint/2010/main" val="11350870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754</Words>
  <Application>Microsoft Office PowerPoint</Application>
  <PresentationFormat>Breedbeeld</PresentationFormat>
  <Paragraphs>37</Paragraphs>
  <Slides>12</Slides>
  <Notes>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Freek Nabers</dc:creator>
  <cp:lastModifiedBy>Freek Nabers</cp:lastModifiedBy>
  <cp:revision>5</cp:revision>
  <dcterms:created xsi:type="dcterms:W3CDTF">2020-06-13T11:45:19Z</dcterms:created>
  <dcterms:modified xsi:type="dcterms:W3CDTF">2020-06-13T12:11:19Z</dcterms:modified>
</cp:coreProperties>
</file>